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1" r:id="rId2"/>
    <p:sldId id="309" r:id="rId3"/>
  </p:sldIdLst>
  <p:sldSz cx="7561263" cy="10693400"/>
  <p:notesSz cx="6858000" cy="100139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96888" indent="-396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95363" indent="-8096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492250" indent="-12065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990725" indent="-1619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DFDFC"/>
    <a:srgbClr val="5198AB"/>
    <a:srgbClr val="0000CC"/>
    <a:srgbClr val="008000"/>
    <a:srgbClr val="000099"/>
    <a:srgbClr val="000000"/>
    <a:srgbClr val="FFFFFF"/>
    <a:srgbClr val="FF9900"/>
    <a:srgbClr val="E6E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7436" autoAdjust="0"/>
  </p:normalViewPr>
  <p:slideViewPr>
    <p:cSldViewPr>
      <p:cViewPr>
        <p:scale>
          <a:sx n="100" d="100"/>
          <a:sy n="100" d="100"/>
        </p:scale>
        <p:origin x="222" y="-7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FC638462-AAE9-4D97-9EC3-CE636A345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1650"/>
          </a:xfrm>
          <a:prstGeom prst="rect">
            <a:avLst/>
          </a:prstGeom>
        </p:spPr>
        <p:txBody>
          <a:bodyPr vert="horz" lIns="92430" tIns="46214" rIns="92430" bIns="46214" rtlCol="0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9783AB0-948F-4C8D-A651-6033F15648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1650"/>
          </a:xfrm>
          <a:prstGeom prst="rect">
            <a:avLst/>
          </a:prstGeom>
        </p:spPr>
        <p:txBody>
          <a:bodyPr vert="horz" lIns="92430" tIns="46214" rIns="92430" bIns="46214" rtlCol="0"/>
          <a:lstStyle>
            <a:lvl1pPr algn="r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15C67AA3-9E2E-4A82-9B02-48C231F80D18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B3B2A5B7-EFC7-4E4B-B216-650901088E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01850" y="750888"/>
            <a:ext cx="26543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0" tIns="46214" rIns="92430" bIns="4621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66064377-C381-44D8-B51B-09A1E2635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57738"/>
            <a:ext cx="5486400" cy="4505325"/>
          </a:xfrm>
          <a:prstGeom prst="rect">
            <a:avLst/>
          </a:prstGeom>
        </p:spPr>
        <p:txBody>
          <a:bodyPr vert="horz" lIns="92430" tIns="46214" rIns="92430" bIns="46214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66A737-CDEC-45C6-A497-A4EE653033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71800" cy="500063"/>
          </a:xfrm>
          <a:prstGeom prst="rect">
            <a:avLst/>
          </a:prstGeom>
        </p:spPr>
        <p:txBody>
          <a:bodyPr vert="horz" lIns="92430" tIns="46214" rIns="92430" bIns="46214" rtlCol="0" anchor="b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6340A4-4103-4051-AE41-E4FD12875D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512300"/>
            <a:ext cx="2971800" cy="500063"/>
          </a:xfrm>
          <a:prstGeom prst="rect">
            <a:avLst/>
          </a:prstGeom>
        </p:spPr>
        <p:txBody>
          <a:bodyPr vert="horz" wrap="square" lIns="92430" tIns="46214" rIns="92430" bIns="46214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smtClean="0"/>
            </a:lvl1pPr>
          </a:lstStyle>
          <a:p>
            <a:pPr>
              <a:defRPr/>
            </a:pPr>
            <a:fld id="{FD269EC9-675E-46DB-9036-A4AE1C1BEA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>
            <a:extLst>
              <a:ext uri="{FF2B5EF4-FFF2-40B4-BE49-F238E27FC236}">
                <a16:creationId xmlns:a16="http://schemas.microsoft.com/office/drawing/2014/main" id="{F69AB131-6E9A-4FC3-B448-5E3F233CF1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슬라이드 노트 개체 틀 2">
            <a:extLst>
              <a:ext uri="{FF2B5EF4-FFF2-40B4-BE49-F238E27FC236}">
                <a16:creationId xmlns:a16="http://schemas.microsoft.com/office/drawing/2014/main" id="{48D0CDCC-BDE2-4365-9F89-EAD73B62CA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4" name="슬라이드 번호 개체 틀 3">
            <a:extLst>
              <a:ext uri="{FF2B5EF4-FFF2-40B4-BE49-F238E27FC236}">
                <a16:creationId xmlns:a16="http://schemas.microsoft.com/office/drawing/2014/main" id="{CD33D277-3150-4E15-8101-730CDD8EC9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C4DAEE54-C796-413A-BE6A-D86F16415192}" type="slidenum">
              <a:rPr lang="ko-KR" altLang="en-US" sz="1200">
                <a:latin typeface="굴림" panose="020B0600000101010101" pitchFamily="50" charset="-127"/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1</a:t>
            </a:fld>
            <a:endParaRPr lang="ko-KR" altLang="en-US" sz="12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C657E1-DFBC-498A-AC5A-4DBFFA9F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B1B01-86A8-44FC-A9B8-BC0BEC366FDB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863D8F-B3B3-4D1E-AFB3-9F17164A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864FB8-B892-4A3C-84C3-AF0FEC11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2FDB-5EDA-40BF-96CC-3FF3AD58B0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77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891683-362C-4118-8E7D-6C3522EF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4F67-D234-4DA4-AF82-8B94127D4F6E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2CAC93-D133-4A9A-B1AF-D4669C63C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62AA88-3311-4286-9217-FADBBC37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0D5E-AB1E-46DA-A553-A6603C820F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51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215FD3-0040-40BC-ABAF-3C8A1BDE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0CE4-5100-4355-908C-EDC6FA31F0EE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28739F-387E-4CCD-B71F-6FF93AFA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ED11E4-4F51-452D-B941-AF769BEB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CD09A-2AF9-40B4-B578-DDCFE796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8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6604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B0CE0F-20C8-4E79-8DEC-F91F85E6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665A-00DF-48CD-AFF8-92CF63B7C105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6FB2C0-081B-4BF1-A5C0-061C610C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0A9945-243A-4F48-92BF-2736AC7B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6ED2A-E95D-4430-9D03-6C3F9470B8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9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FB0927A0-A510-4944-9F9E-2ED1D258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90801-5809-4806-9DA0-9FEBFD8311C3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52154DFE-F33B-4628-9B50-D7AF991C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F9F51972-74BE-48C7-BDBB-99EA0F4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55F7E-D8B2-4C58-B30F-6AB0465F7C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31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C54B1CD7-E0F8-4E01-9F5B-169CFF23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54E9-1E23-485F-9E9A-E62D146182BF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8C58A1AF-120B-4B95-9240-76645CD6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1AE231BC-C01D-4DF0-8BE8-2E5B5279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4B48-C664-44E9-908C-66384728FE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17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766F515B-DD2E-4CB1-92B5-955993E1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1E7E-3E78-4028-BEDA-5D312CA3432C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9251D8F8-298F-4969-A263-108189F7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7B50A216-CFB4-4176-95B2-D9FF01D9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E3E8C-65AB-4E3B-B5E3-DA35036A5C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45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FF3A7783-D1BE-4704-AD7C-33A4FC7C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16CB-FBBA-438C-85AC-3D5F68DA56D8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5F039C4F-D7CB-47F9-83B3-1A059E64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B67F4DF3-FDA4-4FB6-BD38-0480615E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21FC-EF6C-4D72-B162-56F1159586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66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45936408-18CD-4AB2-90CD-83062AD3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D23D-E26C-42F3-83C1-4C6D8302856D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D11609F9-D973-4A2C-8966-51A0156E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EBFE91FA-0187-4870-806E-E25EE7D8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1EC1-F156-40E0-92D9-966E7953ED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34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74422E90-8FC3-42F2-946C-2BD41DDD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E093-6EB9-41F8-A5A4-3814D85C0A5A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A4357E23-6924-4204-9576-2324120B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8E09CF06-4FEA-4A04-8D47-F8CE5C31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E9E53-13CC-4B19-A4C5-7A8C8788A9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6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320FBC6C-B2BD-47E8-9CAE-74C62ACE87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F6334B0F-B39B-4D47-BED7-3A19B777B3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B1D84A-6841-4C04-9891-940C89B80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912350"/>
            <a:ext cx="1765300" cy="568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0EAC8C9-B67F-4B11-A7AF-50CFFFF80CDF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BA65B7-A8D6-4140-BB13-C9F0299EA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912350"/>
            <a:ext cx="2395537" cy="568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28E8D8-2A5B-40FF-A2F5-85AFE5CD8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912350"/>
            <a:ext cx="1765300" cy="568325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300" smtClean="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9152DBDF-2FBE-46E3-B566-56DD6EC2A4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8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97845" algn="ctr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95690" algn="ctr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493535" algn="ctr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991380" algn="ctr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73063" indent="-373063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모서리가 둥근 직사각형 74">
            <a:extLst>
              <a:ext uri="{FF2B5EF4-FFF2-40B4-BE49-F238E27FC236}">
                <a16:creationId xmlns:a16="http://schemas.microsoft.com/office/drawing/2014/main" id="{7437ECD1-F7A1-4F2E-ADF9-8CCBB98D14C9}"/>
              </a:ext>
            </a:extLst>
          </p:cNvPr>
          <p:cNvSpPr/>
          <p:nvPr/>
        </p:nvSpPr>
        <p:spPr>
          <a:xfrm>
            <a:off x="108223" y="1242244"/>
            <a:ext cx="7451452" cy="9152401"/>
          </a:xfrm>
          <a:prstGeom prst="roundRect">
            <a:avLst>
              <a:gd name="adj" fmla="val 1934"/>
            </a:avLst>
          </a:prstGeom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8" name="Group 124">
            <a:extLst>
              <a:ext uri="{FF2B5EF4-FFF2-40B4-BE49-F238E27FC236}">
                <a16:creationId xmlns:a16="http://schemas.microsoft.com/office/drawing/2014/main" id="{E140B339-EEAB-4344-83E3-21C6FFDB1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46828"/>
              </p:ext>
            </p:extLst>
          </p:nvPr>
        </p:nvGraphicFramePr>
        <p:xfrm>
          <a:off x="252239" y="2170222"/>
          <a:ext cx="7200801" cy="8275334"/>
        </p:xfrm>
        <a:graphic>
          <a:graphicData uri="http://schemas.openxmlformats.org/drawingml/2006/table">
            <a:tbl>
              <a:tblPr/>
              <a:tblGrid>
                <a:gridCol w="505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98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526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43864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pitchFamily="50" charset="-127"/>
                          <a:cs typeface="Arial" charset="0"/>
                        </a:rPr>
                        <a:t>Band</a:t>
                      </a: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Duplexer(1814 size)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RF Filter (1109 size)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Rx-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Unbalance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Rx-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Balance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Tx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Rx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Unbalance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Unbalance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Balance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SD-2140T3-C62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SD-195002-C63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SD-195004-C63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SD-2140T4-C62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SD-195003-C64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SD-195005-C64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SF-1950T2-C13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SF-2140T4-C13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SF-214002-C14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SF-2140T2-C13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SF-214003-C14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SD-188002-C63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SD-188003-C63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SD-188004-C64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SF-1880T2-C13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SF-1960T4-C13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SF-196001-C14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SF-1960T3-C13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SF-196002-C14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6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SD-174701-C63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SD-174703-C63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SF-1747T2-C13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SF-1842T2-C13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SF-184205-C14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SF-1842T3-C13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SF-184206-C14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6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SF-2140T4-C13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SF-214002-C14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SF-2140T2-C13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SF-214003-C14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4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SD-0881T4-C62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SD-083607-C63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SD-083611-C63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SD-0881T5-C62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SD-083609-C64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SD-083610-C64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SF-0836T2-C13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SF-0881T4-C13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SF-088106-C14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SF-0881T2-C13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SF-088107-C14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6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SD-0881T4-C62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SD-083607-C63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SD-0881T5-C62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SD-083609-C64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SF-0836T2-C13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SF-088106-C14</a:t>
                      </a:r>
                      <a:endParaRPr kumimoji="0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SF-0881T4-C13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SF-088107-C14</a:t>
                      </a:r>
                      <a:endParaRPr kumimoji="0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SF-0881T2-C13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6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SD-253504-C63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SF-2655T5-C13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SF-265502-C14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SF-2655T4-C13</a:t>
                      </a:r>
                    </a:p>
                    <a:p>
                      <a:pPr marL="0" marR="0" lvl="0" indent="0" algn="ctr" defTabSz="9953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SF-265503-C14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4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SD-0942T3-C62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SD-089701-C63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SD-089703-C63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SD-0942T4-C62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SD-089702-C64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SD-089704-C64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SF-0897T2-C13 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SF-0942T4-C13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SF-094205-C14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SF-0942T3-C13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SF-094206-C14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SF-0707T2-C13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SF-0737T2-C13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SF-0737T5-C13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840783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SD-0782T3-C62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SF-0782T2-C13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SF-0751T3-C13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SF-0751T2-C13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459039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SD-0793T1-C62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910518"/>
                  </a:ext>
                </a:extLst>
              </a:tr>
              <a:tr h="3006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SD-0881T4-C62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SD-083607-C63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SD-083611-C63</a:t>
                      </a: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SD-0881T5-C62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SD-083609-C64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SD-083610-C64</a:t>
                      </a: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SF-0836T2-C13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SF-0881T4-C13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SF-088106-C14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SF-0881T2-C13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SF-088107-C14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348969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E/S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SF-0806T3-C13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87623"/>
                  </a:ext>
                </a:extLst>
              </a:tr>
              <a:tr h="5510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SF-0773T1-C13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(Block </a:t>
                      </a:r>
                      <a:r>
                        <a:rPr kumimoji="0" lang="en-US" altLang="ko-K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SF-0788T1-C13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(Block </a:t>
                      </a:r>
                      <a:r>
                        <a:rPr kumimoji="0" lang="en-US" altLang="ko-K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 Band(E/S)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60389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SF-201703-C14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SF-201704-C14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50668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38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SF-259504-C12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SF-259505-C12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SF-259506-C12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568334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39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SF-190007-C14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SF-190008-C14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079935"/>
                  </a:ext>
                </a:extLst>
              </a:tr>
              <a:tr h="18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40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SF-235004-C12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SF-235005-C12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SF-235006-C12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070152"/>
                  </a:ext>
                </a:extLst>
              </a:tr>
              <a:tr h="41329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41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BW: 105MHz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SF-260202-C12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SF-260511-C14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SF-260513-C14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SF-260204-C12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SF-260205-C12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SF-260509-C14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SF-260203-C12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88262"/>
                  </a:ext>
                </a:extLst>
              </a:tr>
              <a:tr h="244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BW: 120MHz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SF-259508-C14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SF-259509-C14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52348"/>
                  </a:ext>
                </a:extLst>
              </a:tr>
              <a:tr h="244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BW: 194MHz(Full Band)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SF-259302-C27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SF-259302-C27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93641"/>
                  </a:ext>
                </a:extLst>
              </a:tr>
              <a:tr h="244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BW: 194MHz, HPUE (2535~2655MHz)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SF-259303-C27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SF-259303-C27</a:t>
                      </a: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057935"/>
                  </a:ext>
                </a:extLst>
              </a:tr>
            </a:tbl>
          </a:graphicData>
        </a:graphic>
      </p:graphicFrame>
      <p:sp>
        <p:nvSpPr>
          <p:cNvPr id="40" name="모서리가 둥근 직사각형 4">
            <a:extLst>
              <a:ext uri="{FF2B5EF4-FFF2-40B4-BE49-F238E27FC236}">
                <a16:creationId xmlns:a16="http://schemas.microsoft.com/office/drawing/2014/main" id="{374FD1CC-82F8-4503-A8F3-57D0DA0488CD}"/>
              </a:ext>
            </a:extLst>
          </p:cNvPr>
          <p:cNvSpPr/>
          <p:nvPr/>
        </p:nvSpPr>
        <p:spPr>
          <a:xfrm>
            <a:off x="128414" y="1885579"/>
            <a:ext cx="7406135" cy="212640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0058" tIns="91440" rIns="200058" bIns="91440" anchor="ctr"/>
          <a:lstStyle>
            <a:lvl1pPr marL="171450" indent="-171450"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4479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051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3623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195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285750" indent="-285750" eaLnBrk="1" latinLnBrk="1" hangingPunct="1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For Mobile and IoT </a:t>
            </a:r>
            <a:r>
              <a:rPr lang="en-US" altLang="ko-KR" sz="1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(Duplexer 1814 Size &amp; BPF 1109 Size)</a:t>
            </a:r>
          </a:p>
        </p:txBody>
      </p:sp>
      <p:grpSp>
        <p:nvGrpSpPr>
          <p:cNvPr id="4099" name="그룹 22">
            <a:extLst>
              <a:ext uri="{FF2B5EF4-FFF2-40B4-BE49-F238E27FC236}">
                <a16:creationId xmlns:a16="http://schemas.microsoft.com/office/drawing/2014/main" id="{7B8A7E0D-A1A6-41E9-A95A-44524558AC22}"/>
              </a:ext>
            </a:extLst>
          </p:cNvPr>
          <p:cNvGrpSpPr>
            <a:grpSpLocks/>
          </p:cNvGrpSpPr>
          <p:nvPr/>
        </p:nvGrpSpPr>
        <p:grpSpPr bwMode="auto">
          <a:xfrm>
            <a:off x="-1" y="113779"/>
            <a:ext cx="7534549" cy="984250"/>
            <a:chOff x="0" y="0"/>
            <a:chExt cx="7561263" cy="10693400"/>
          </a:xfrm>
        </p:grpSpPr>
        <p:sp>
          <p:nvSpPr>
            <p:cNvPr id="4228" name="직사각형 23">
              <a:extLst>
                <a:ext uri="{FF2B5EF4-FFF2-40B4-BE49-F238E27FC236}">
                  <a16:creationId xmlns:a16="http://schemas.microsoft.com/office/drawing/2014/main" id="{B92244B4-D751-4622-8FB3-F7DBFF660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561263" cy="106934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5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30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6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en-US" sz="1800">
                <a:latin typeface="굴림" panose="020B0600000101010101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91" name="직사각형 24">
              <a:extLst>
                <a:ext uri="{FF2B5EF4-FFF2-40B4-BE49-F238E27FC236}">
                  <a16:creationId xmlns:a16="http://schemas.microsoft.com/office/drawing/2014/main" id="{384068BD-1B12-4C0B-9C61-7F5D3F590B87}"/>
                </a:ext>
              </a:extLst>
            </p:cNvPr>
            <p:cNvSpPr/>
            <p:nvPr/>
          </p:nvSpPr>
          <p:spPr>
            <a:xfrm>
              <a:off x="180975" y="0"/>
              <a:ext cx="7197725" cy="10693400"/>
            </a:xfrm>
            <a:prstGeom prst="roundRect">
              <a:avLst>
                <a:gd name="adj" fmla="val 12001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4101" name="그림 3">
            <a:extLst>
              <a:ext uri="{FF2B5EF4-FFF2-40B4-BE49-F238E27FC236}">
                <a16:creationId xmlns:a16="http://schemas.microsoft.com/office/drawing/2014/main" id="{92CC5343-29AF-428E-8643-C46E7F559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53" y="336029"/>
            <a:ext cx="153601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그림 3" descr="4.jpg">
            <a:extLst>
              <a:ext uri="{FF2B5EF4-FFF2-40B4-BE49-F238E27FC236}">
                <a16:creationId xmlns:a16="http://schemas.microsoft.com/office/drawing/2014/main" id="{8EBE90D8-0538-48B2-8964-5F03D37EE6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660951" y="113978"/>
            <a:ext cx="900312" cy="984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81" name="TextBox 81">
            <a:extLst>
              <a:ext uri="{FF2B5EF4-FFF2-40B4-BE49-F238E27FC236}">
                <a16:creationId xmlns:a16="http://schemas.microsoft.com/office/drawing/2014/main" id="{258685A5-A942-45D3-B627-F6C30FC1A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7420" y="294754"/>
            <a:ext cx="297079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5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3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rgbClr val="002060"/>
                </a:solidFill>
                <a:latin typeface="Calibri" panose="020F0502020204030204" pitchFamily="34" charset="0"/>
                <a:ea typeface="+mn-ea"/>
              </a:rPr>
              <a:t>SAWNICS Inc.</a:t>
            </a:r>
            <a:endParaRPr lang="ko-KR" altLang="en-US" sz="3200" b="1" dirty="0">
              <a:solidFill>
                <a:srgbClr val="00206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Title 8">
            <a:extLst>
              <a:ext uri="{FF2B5EF4-FFF2-40B4-BE49-F238E27FC236}">
                <a16:creationId xmlns:a16="http://schemas.microsoft.com/office/drawing/2014/main" id="{DF3B23F3-1D44-4EAA-8111-7191084F6D12}"/>
              </a:ext>
            </a:extLst>
          </p:cNvPr>
          <p:cNvSpPr txBox="1">
            <a:spLocks/>
          </p:cNvSpPr>
          <p:nvPr/>
        </p:nvSpPr>
        <p:spPr bwMode="auto">
          <a:xfrm>
            <a:off x="180975" y="1242244"/>
            <a:ext cx="71977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97845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95690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493535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991380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/>
            <a:r>
              <a:rPr kumimoji="0" lang="en-US" altLang="ko-KR" sz="2400" b="1" dirty="0">
                <a:latin typeface="+mn-ea"/>
                <a:ea typeface="+mn-ea"/>
                <a:cs typeface="Arial" panose="020B0604020202020204" pitchFamily="34" charset="0"/>
              </a:rPr>
              <a:t>3G/4G LTE Bands SOLUTION</a:t>
            </a:r>
            <a:endParaRPr kumimoji="0" lang="en-US" altLang="ko-KR" sz="1600" b="1" noProof="1">
              <a:solidFill>
                <a:srgbClr val="3333CC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직사각형 23">
            <a:extLst>
              <a:ext uri="{FF2B5EF4-FFF2-40B4-BE49-F238E27FC236}">
                <a16:creationId xmlns:a16="http://schemas.microsoft.com/office/drawing/2014/main" id="{52C0CD01-8456-48BC-A7F0-5EB0CC23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1263" cy="1069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148" name="직사각형 117">
            <a:extLst>
              <a:ext uri="{FF2B5EF4-FFF2-40B4-BE49-F238E27FC236}">
                <a16:creationId xmlns:a16="http://schemas.microsoft.com/office/drawing/2014/main" id="{E11F2A1D-59C5-4864-97AA-EF541A3EC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8012238"/>
            <a:ext cx="68437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75" name="모서리가 둥근 직사각형 74">
            <a:extLst>
              <a:ext uri="{FF2B5EF4-FFF2-40B4-BE49-F238E27FC236}">
                <a16:creationId xmlns:a16="http://schemas.microsoft.com/office/drawing/2014/main" id="{1B69B6E3-5144-4F99-A878-D9A551CAE50D}"/>
              </a:ext>
            </a:extLst>
          </p:cNvPr>
          <p:cNvSpPr/>
          <p:nvPr/>
        </p:nvSpPr>
        <p:spPr>
          <a:xfrm>
            <a:off x="108223" y="1211808"/>
            <a:ext cx="7451452" cy="8887420"/>
          </a:xfrm>
          <a:prstGeom prst="roundRect">
            <a:avLst>
              <a:gd name="adj" fmla="val 1934"/>
            </a:avLst>
          </a:prstGeom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53" name="직사각형 2">
            <a:extLst>
              <a:ext uri="{FF2B5EF4-FFF2-40B4-BE49-F238E27FC236}">
                <a16:creationId xmlns:a16="http://schemas.microsoft.com/office/drawing/2014/main" id="{3AB81FDB-5157-40F8-969C-F456AAC69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" y="10171236"/>
            <a:ext cx="44640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000" noProof="1">
                <a:latin typeface="Arial Unicode MS" pitchFamily="50" charset="-127"/>
                <a:ea typeface="Arial Unicode MS" pitchFamily="50" charset="-127"/>
              </a:rPr>
              <a:t>Contact us : sales@sawnics.com / www.sawnics.com </a:t>
            </a:r>
          </a:p>
        </p:txBody>
      </p:sp>
      <p:graphicFrame>
        <p:nvGraphicFramePr>
          <p:cNvPr id="10" name="Group 124">
            <a:extLst>
              <a:ext uri="{FF2B5EF4-FFF2-40B4-BE49-F238E27FC236}">
                <a16:creationId xmlns:a16="http://schemas.microsoft.com/office/drawing/2014/main" id="{28F631FE-1182-4FA0-8739-C8C537049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596480"/>
              </p:ext>
            </p:extLst>
          </p:nvPr>
        </p:nvGraphicFramePr>
        <p:xfrm>
          <a:off x="252239" y="2217325"/>
          <a:ext cx="7200801" cy="7377847"/>
        </p:xfrm>
        <a:graphic>
          <a:graphicData uri="http://schemas.openxmlformats.org/drawingml/2006/table">
            <a:tbl>
              <a:tblPr/>
              <a:tblGrid>
                <a:gridCol w="515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3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280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pitchFamily="50" charset="-127"/>
                          <a:cs typeface="Arial" charset="0"/>
                        </a:rPr>
                        <a:t>Band</a:t>
                      </a: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Duplexer (2016 size)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RF Filter (1411 size)</a:t>
                      </a:r>
                      <a:endParaRPr kumimoji="0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Rx-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Unbalance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Rx-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Balance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Tx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Rx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Unbalance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Unbalance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Balance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8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SD-2140T2-C45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SD-2140T1-C45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SF-1950T1-C26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SF-2140T3-C26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SF-2140T1-C26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SD-1960T4-C45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SD-1960T1-C45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SF-1880T1-C26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SF-1960T2-C26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SF-1960T1-C26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SF-1747T1-C26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SD-2132T2-C45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SD-2132T1-C45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SF-1740T1-C26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SF-2140T3-C26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SF-2140T1-C26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3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SD-0881T2-C45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SF-0836T1-C26 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SF-0881T3-C26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SF-0881T1-C26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SF-088104-C24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SF-088105-C24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SD-0881T2-C45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SF-0836T1-C26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SF-0881T3-C26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SF-0881T1-C26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7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SD-2655T2-C45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SD-2655T1-C45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SF-2535T3-C26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SF-2655T1-C26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SF-2655T3-C26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8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SD-0942T2-C45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SD-0942T1-C45</a:t>
                      </a: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SF-0897T1-C26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SF-0897T3-C26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SF-0942T2-C26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SF-0942T1-C26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SF-1767T1-C26</a:t>
                      </a: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 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SF-1862T1-C26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24" marR="91424" marT="45727" marB="45727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SD-070702-C45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SD-0737T1-C45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SF-0707T1-C26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SF-0737T1-C26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840783"/>
                  </a:ext>
                </a:extLst>
              </a:tr>
              <a:tr h="4972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SD-0782T2-C45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SD-0782T1-C45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SF-0782T1-C26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SF-078202-C21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SF-078203-C23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SF-075101-C21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SF-0751T1-C26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459039"/>
                  </a:ext>
                </a:extLst>
              </a:tr>
              <a:tr h="36159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SD-0740T2-C45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SD-0740T1-C45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SF-0710T1-C26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SF-071001-C21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SF-074002-C21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SF-0740T1-C26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910518"/>
                  </a:ext>
                </a:extLst>
              </a:tr>
              <a:tr h="225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SF-0832T1-C26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SF-0877T1-C26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02398"/>
                  </a:ext>
                </a:extLst>
              </a:tr>
              <a:tr h="4973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SD-0881T2-C45</a:t>
                      </a: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SD-0881T1-C45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SF-0836T1-C26 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SF-0881T3-C26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SF-0881T1-C26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SF-088104-C24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SF-088105-C24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392" marR="91392" marT="45700" marB="45700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348969"/>
                  </a:ext>
                </a:extLst>
              </a:tr>
              <a:tr h="225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SD-0847T2-C45</a:t>
                      </a: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SF-0847T1-C26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SF-0806T2-C26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SF-0806T1-C26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87623"/>
                  </a:ext>
                </a:extLst>
              </a:tr>
              <a:tr h="225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SD-1962T1-C45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SF-1962T1-C26</a:t>
                      </a: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990273"/>
                  </a:ext>
                </a:extLst>
              </a:tr>
              <a:tr h="6630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  <a:cs typeface="Arial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SD-0773T1-C45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(Block A)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맑은 고딕" pitchFamily="50" charset="-127"/>
                          <a:cs typeface="Arial" panose="020B0604020202020204" pitchFamily="34" charset="0"/>
                        </a:rPr>
                        <a:t>SD-0788T1-C45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(Block B)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SF-071802-C21(Bal)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SF-073303-C21(Bal)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SF-077302-C21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SF-078802-C21</a:t>
                      </a: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0389"/>
                  </a:ext>
                </a:extLst>
              </a:tr>
              <a:tr h="2939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91404" marR="91404" marT="45649" marB="45649" anchor="ctr" horzOverflow="overflow">
                    <a:lnL w="12700" cap="flat" cmpd="sng" algn="ctr">
                      <a:solidFill>
                        <a:srgbClr val="5198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19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35855"/>
                  </a:ext>
                </a:extLst>
              </a:tr>
            </a:tbl>
          </a:graphicData>
        </a:graphic>
      </p:graphicFrame>
      <p:sp>
        <p:nvSpPr>
          <p:cNvPr id="11" name="모서리가 둥근 직사각형 4">
            <a:extLst>
              <a:ext uri="{FF2B5EF4-FFF2-40B4-BE49-F238E27FC236}">
                <a16:creationId xmlns:a16="http://schemas.microsoft.com/office/drawing/2014/main" id="{199AF97D-3494-4EF7-9315-C59E978238F4}"/>
              </a:ext>
            </a:extLst>
          </p:cNvPr>
          <p:cNvSpPr/>
          <p:nvPr/>
        </p:nvSpPr>
        <p:spPr>
          <a:xfrm>
            <a:off x="128414" y="1929294"/>
            <a:ext cx="7432849" cy="212640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0058" tIns="91440" rIns="200058" bIns="91440" anchor="ctr"/>
          <a:lstStyle>
            <a:lvl1pPr marL="171450" indent="-171450"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defTabSz="11557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4479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051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3623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19525" indent="-161925" defTabSz="1155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342900" indent="-342900" eaLnBrk="1" latinLnBrk="1" hangingPunct="1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For Infra and Automotive_MSL-1 </a:t>
            </a:r>
            <a:r>
              <a:rPr lang="en-US" altLang="ko-KR" sz="1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(Duplexer 2016 Size &amp; BPF 1411 Size)</a:t>
            </a:r>
          </a:p>
        </p:txBody>
      </p:sp>
      <p:grpSp>
        <p:nvGrpSpPr>
          <p:cNvPr id="19" name="그룹 22">
            <a:extLst>
              <a:ext uri="{FF2B5EF4-FFF2-40B4-BE49-F238E27FC236}">
                <a16:creationId xmlns:a16="http://schemas.microsoft.com/office/drawing/2014/main" id="{676924F2-8863-41FF-AAE4-6B0EE4BDE376}"/>
              </a:ext>
            </a:extLst>
          </p:cNvPr>
          <p:cNvGrpSpPr>
            <a:grpSpLocks/>
          </p:cNvGrpSpPr>
          <p:nvPr/>
        </p:nvGrpSpPr>
        <p:grpSpPr bwMode="auto">
          <a:xfrm>
            <a:off x="-1" y="113779"/>
            <a:ext cx="7534549" cy="984250"/>
            <a:chOff x="0" y="0"/>
            <a:chExt cx="7561263" cy="10693400"/>
          </a:xfrm>
        </p:grpSpPr>
        <p:sp>
          <p:nvSpPr>
            <p:cNvPr id="20" name="직사각형 23">
              <a:extLst>
                <a:ext uri="{FF2B5EF4-FFF2-40B4-BE49-F238E27FC236}">
                  <a16:creationId xmlns:a16="http://schemas.microsoft.com/office/drawing/2014/main" id="{C9C63936-8E16-4C1F-A26A-904E70A87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561263" cy="106934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5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30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6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en-US" sz="1800">
                <a:latin typeface="굴림" panose="020B0600000101010101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21" name="직사각형 24">
              <a:extLst>
                <a:ext uri="{FF2B5EF4-FFF2-40B4-BE49-F238E27FC236}">
                  <a16:creationId xmlns:a16="http://schemas.microsoft.com/office/drawing/2014/main" id="{FB0A912A-2FA7-4AC2-9E9F-C1AD940B0442}"/>
                </a:ext>
              </a:extLst>
            </p:cNvPr>
            <p:cNvSpPr/>
            <p:nvPr/>
          </p:nvSpPr>
          <p:spPr>
            <a:xfrm>
              <a:off x="180975" y="0"/>
              <a:ext cx="7197725" cy="10693400"/>
            </a:xfrm>
            <a:prstGeom prst="roundRect">
              <a:avLst>
                <a:gd name="adj" fmla="val 12001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2" name="그림 3">
            <a:extLst>
              <a:ext uri="{FF2B5EF4-FFF2-40B4-BE49-F238E27FC236}">
                <a16:creationId xmlns:a16="http://schemas.microsoft.com/office/drawing/2014/main" id="{C7A86714-4DFC-47BE-9087-2EE030DB1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53" y="336029"/>
            <a:ext cx="153601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그림 3" descr="4.jpg">
            <a:extLst>
              <a:ext uri="{FF2B5EF4-FFF2-40B4-BE49-F238E27FC236}">
                <a16:creationId xmlns:a16="http://schemas.microsoft.com/office/drawing/2014/main" id="{61AB5ACD-2D28-4469-B1E4-055C228281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660951" y="113978"/>
            <a:ext cx="900312" cy="984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4" name="TextBox 81">
            <a:extLst>
              <a:ext uri="{FF2B5EF4-FFF2-40B4-BE49-F238E27FC236}">
                <a16:creationId xmlns:a16="http://schemas.microsoft.com/office/drawing/2014/main" id="{F947ED95-A7B8-4AA4-93B5-AAE43852A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7420" y="294754"/>
            <a:ext cx="297079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5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3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rgbClr val="002060"/>
                </a:solidFill>
                <a:latin typeface="Calibri" panose="020F0502020204030204" pitchFamily="34" charset="0"/>
                <a:ea typeface="+mn-ea"/>
              </a:rPr>
              <a:t>SAWNICS Inc.</a:t>
            </a:r>
            <a:endParaRPr lang="ko-KR" altLang="en-US" sz="3200" b="1" dirty="0">
              <a:solidFill>
                <a:srgbClr val="00206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6" name="Title 8">
            <a:extLst>
              <a:ext uri="{FF2B5EF4-FFF2-40B4-BE49-F238E27FC236}">
                <a16:creationId xmlns:a16="http://schemas.microsoft.com/office/drawing/2014/main" id="{A1589EA2-E732-4B4F-85B0-1BF0026CC17E}"/>
              </a:ext>
            </a:extLst>
          </p:cNvPr>
          <p:cNvSpPr txBox="1">
            <a:spLocks/>
          </p:cNvSpPr>
          <p:nvPr/>
        </p:nvSpPr>
        <p:spPr bwMode="auto">
          <a:xfrm>
            <a:off x="180975" y="1211312"/>
            <a:ext cx="71977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97845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95690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493535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991380" algn="ctr" rtl="0" fontAlgn="base" latinLnBrk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/>
            <a:r>
              <a:rPr kumimoji="0" lang="en-US" altLang="ko-KR" sz="2400" b="1" dirty="0">
                <a:latin typeface="+mn-ea"/>
                <a:ea typeface="+mn-ea"/>
                <a:cs typeface="Arial" panose="020B0604020202020204" pitchFamily="34" charset="0"/>
              </a:rPr>
              <a:t>3G/4G LTE Bands SOLUTION</a:t>
            </a:r>
            <a:endParaRPr kumimoji="0" lang="en-US" altLang="ko-KR" sz="1600" b="1" noProof="1">
              <a:solidFill>
                <a:srgbClr val="3333CC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15111</TotalTime>
  <Words>382</Words>
  <Application>Microsoft Office PowerPoint</Application>
  <PresentationFormat>사용자 지정</PresentationFormat>
  <Paragraphs>268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Arial Unicode MS</vt:lpstr>
      <vt:lpstr>굴림</vt:lpstr>
      <vt:lpstr>맑은 고딕</vt:lpstr>
      <vt:lpstr>Arial</vt:lpstr>
      <vt:lpstr>Calibri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브로셔 </dc:title>
  <dc:creator>charles</dc:creator>
  <cp:lastModifiedBy>손 광민</cp:lastModifiedBy>
  <cp:revision>433</cp:revision>
  <cp:lastPrinted>2014-11-09T09:48:25Z</cp:lastPrinted>
  <dcterms:created xsi:type="dcterms:W3CDTF">2012-06-02T03:48:53Z</dcterms:created>
  <dcterms:modified xsi:type="dcterms:W3CDTF">2019-05-23T07:16:20Z</dcterms:modified>
</cp:coreProperties>
</file>